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88" r:id="rId4"/>
    <p:sldId id="293" r:id="rId5"/>
    <p:sldId id="299" r:id="rId6"/>
    <p:sldId id="302" r:id="rId7"/>
    <p:sldId id="320" r:id="rId8"/>
  </p:sldIdLst>
  <p:sldSz cx="18288000" cy="10287000"/>
  <p:notesSz cx="6858000" cy="9144000"/>
  <p:embeddedFontLst>
    <p:embeddedFont>
      <p:font typeface="Noto Sans Regular Bold" panose="020B0600070205080204" charset="-128"/>
      <p:regular r:id="rId9"/>
      <p:bold r:id="rId10"/>
    </p:embeddedFont>
    <p:embeddedFont>
      <p:font typeface="UD角ゴ_ラージ Bold" panose="020B0600070205080204" charset="-128"/>
      <p:regular r:id="rId11"/>
    </p:embeddedFont>
    <p:embeddedFont>
      <p:font typeface="UD角ゴ_ラージ Bold Bold" panose="020B0600070205080204" charset="-128"/>
      <p:regular r:id="rId12"/>
    </p:embeddedFont>
    <p:embeddedFont>
      <p:font typeface="UD角ゴ_ラージ（N仕様） Ultra-Bold" panose="020B0600070205080204" charset="-128"/>
      <p:regular r:id="rId13"/>
      <p:bold r:id="rId14"/>
    </p:embeddedFont>
    <p:embeddedFont>
      <p:font typeface="たづがね角ゴシック Info Black" panose="020B0600070205080204" charset="-128"/>
      <p:regular r:id="rId15"/>
      <p:bold r:id="rId16"/>
    </p:embeddedFont>
    <p:embeddedFont>
      <p:font typeface="Century Gothic Paneuropean" panose="020B0600070205080204" charset="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218" autoAdjust="0"/>
  </p:normalViewPr>
  <p:slideViewPr>
    <p:cSldViewPr>
      <p:cViewPr varScale="1">
        <p:scale>
          <a:sx n="52" d="100"/>
          <a:sy n="52" d="100"/>
        </p:scale>
        <p:origin x="850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75881" b="-75881"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3" name="AutoShape 3"/>
          <p:cNvSpPr/>
          <p:nvPr/>
        </p:nvSpPr>
        <p:spPr>
          <a:xfrm>
            <a:off x="-430583" y="1404026"/>
            <a:ext cx="19149167" cy="7478948"/>
          </a:xfrm>
          <a:prstGeom prst="rect">
            <a:avLst/>
          </a:prstGeom>
          <a:solidFill>
            <a:srgbClr val="003060"/>
          </a:solidFill>
        </p:spPr>
        <p:txBody>
          <a:bodyPr/>
          <a:lstStyle/>
          <a:p>
            <a:endParaRPr lang="ja-JP" altLang="en-US"/>
          </a:p>
        </p:txBody>
      </p:sp>
      <p:sp>
        <p:nvSpPr>
          <p:cNvPr id="4" name="Freeform 4"/>
          <p:cNvSpPr/>
          <p:nvPr/>
        </p:nvSpPr>
        <p:spPr>
          <a:xfrm>
            <a:off x="456414" y="253064"/>
            <a:ext cx="2313491" cy="2301924"/>
          </a:xfrm>
          <a:custGeom>
            <a:avLst/>
            <a:gdLst/>
            <a:ahLst/>
            <a:cxnLst/>
            <a:rect l="l" t="t" r="r" b="b"/>
            <a:pathLst>
              <a:path w="2313491" h="2301924">
                <a:moveTo>
                  <a:pt x="0" y="0"/>
                </a:moveTo>
                <a:lnTo>
                  <a:pt x="2313491" y="0"/>
                </a:lnTo>
                <a:lnTo>
                  <a:pt x="2313491" y="2301924"/>
                </a:lnTo>
                <a:lnTo>
                  <a:pt x="0" y="230192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ja-JP" alt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3098057"/>
            <a:ext cx="16230600" cy="2608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44"/>
              </a:lnSpc>
            </a:pPr>
            <a:r>
              <a:rPr lang="en-US" sz="9300" b="1" spc="651">
                <a:solidFill>
                  <a:srgbClr val="FFFFFF"/>
                </a:solidFill>
                <a:latin typeface="UD角ゴ_ラージ Bold Bold"/>
                <a:ea typeface="UD角ゴ_ラージ Bold Bold"/>
                <a:cs typeface="UD角ゴ_ラージ Bold Bold"/>
                <a:sym typeface="UD角ゴ_ラージ Bold Bold"/>
              </a:rPr>
              <a:t>ラーナーセンタードで考える</a:t>
            </a:r>
          </a:p>
          <a:p>
            <a:pPr algn="ctr">
              <a:lnSpc>
                <a:spcPts val="10044"/>
              </a:lnSpc>
            </a:pPr>
            <a:r>
              <a:rPr lang="en-US" sz="9300" b="1" spc="651">
                <a:solidFill>
                  <a:srgbClr val="FFFFFF"/>
                </a:solidFill>
                <a:latin typeface="UD角ゴ_ラージ Bold Bold"/>
                <a:ea typeface="UD角ゴ_ラージ Bold Bold"/>
                <a:cs typeface="UD角ゴ_ラージ Bold Bold"/>
                <a:sym typeface="UD角ゴ_ラージ Bold Bold"/>
              </a:rPr>
              <a:t>これからの部活動指導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45875" y="5926913"/>
            <a:ext cx="12196250" cy="1933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23"/>
              </a:lnSpc>
            </a:pPr>
            <a:r>
              <a:rPr lang="en-US" sz="4230" b="1" spc="296">
                <a:solidFill>
                  <a:srgbClr val="FFFFFF"/>
                </a:solidFill>
                <a:latin typeface="UD角ゴ_ラージ（N仕様） Ultra-Bold"/>
                <a:ea typeface="UD角ゴ_ラージ（N仕様） Ultra-Bold"/>
                <a:cs typeface="UD角ゴ_ラージ（N仕様） Ultra-Bold"/>
                <a:sym typeface="UD角ゴ_ラージ（N仕様） Ultra-Bold"/>
              </a:rPr>
              <a:t>日本経済大学 経済学部 健康スポーツ経営学科</a:t>
            </a:r>
          </a:p>
          <a:p>
            <a:pPr algn="ctr">
              <a:lnSpc>
                <a:spcPts val="556"/>
              </a:lnSpc>
            </a:pPr>
            <a:endParaRPr lang="en-US" sz="4230" b="1" spc="296">
              <a:solidFill>
                <a:srgbClr val="FFFFFF"/>
              </a:solidFill>
              <a:latin typeface="UD角ゴ_ラージ（N仕様） Ultra-Bold"/>
              <a:ea typeface="UD角ゴ_ラージ（N仕様） Ultra-Bold"/>
              <a:cs typeface="UD角ゴ_ラージ（N仕様） Ultra-Bold"/>
              <a:sym typeface="UD角ゴ_ラージ（N仕様） Ultra-Bold"/>
            </a:endParaRPr>
          </a:p>
          <a:p>
            <a:pPr algn="ctr">
              <a:lnSpc>
                <a:spcPts val="5923"/>
              </a:lnSpc>
            </a:pPr>
            <a:r>
              <a:rPr lang="en-US" sz="4230" b="1" spc="296">
                <a:solidFill>
                  <a:srgbClr val="FFFFFF"/>
                </a:solidFill>
                <a:latin typeface="UD角ゴ_ラージ（N仕様） Ultra-Bold"/>
                <a:ea typeface="UD角ゴ_ラージ（N仕様） Ultra-Bold"/>
                <a:cs typeface="UD角ゴ_ラージ（N仕様） Ultra-Bold"/>
                <a:sym typeface="UD角ゴ_ラージ（N仕様） Ultra-Bold"/>
              </a:rPr>
              <a:t>学科長・准教授　渡邊裕也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813230"/>
            <a:ext cx="16230600" cy="6530962"/>
            <a:chOff x="0" y="0"/>
            <a:chExt cx="4274726" cy="17200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1720089"/>
            </a:xfrm>
            <a:custGeom>
              <a:avLst/>
              <a:gdLst/>
              <a:ahLst/>
              <a:cxnLst/>
              <a:rect l="l" t="t" r="r" b="b"/>
              <a:pathLst>
                <a:path w="4274726" h="1720089">
                  <a:moveTo>
                    <a:pt x="0" y="0"/>
                  </a:moveTo>
                  <a:lnTo>
                    <a:pt x="4274726" y="0"/>
                  </a:lnTo>
                  <a:lnTo>
                    <a:pt x="4274726" y="1720089"/>
                  </a:lnTo>
                  <a:lnTo>
                    <a:pt x="0" y="1720089"/>
                  </a:lnTo>
                  <a:close/>
                </a:path>
              </a:pathLst>
            </a:custGeom>
            <a:ln w="19050" cap="sq">
              <a:solidFill>
                <a:srgbClr val="A7A7A7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274726" cy="17867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2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31684" y="456880"/>
            <a:ext cx="8245856" cy="1625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91"/>
              </a:lnSpc>
            </a:pPr>
            <a:r>
              <a:rPr lang="en-US" sz="6707">
                <a:solidFill>
                  <a:srgbClr val="D1EFEE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WORK SHEET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8579751"/>
            <a:ext cx="16230600" cy="1253738"/>
            <a:chOff x="0" y="0"/>
            <a:chExt cx="4274726" cy="3302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74726" cy="330203"/>
            </a:xfrm>
            <a:custGeom>
              <a:avLst/>
              <a:gdLst/>
              <a:ahLst/>
              <a:cxnLst/>
              <a:rect l="l" t="t" r="r" b="b"/>
              <a:pathLst>
                <a:path w="4274726" h="330203">
                  <a:moveTo>
                    <a:pt x="0" y="0"/>
                  </a:moveTo>
                  <a:lnTo>
                    <a:pt x="4274726" y="0"/>
                  </a:lnTo>
                  <a:lnTo>
                    <a:pt x="4274726" y="330203"/>
                  </a:lnTo>
                  <a:lnTo>
                    <a:pt x="0" y="330203"/>
                  </a:lnTo>
                  <a:close/>
                </a:path>
              </a:pathLst>
            </a:custGeom>
            <a:ln w="19050" cap="sq">
              <a:solidFill>
                <a:srgbClr val="A7A7A7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4274726" cy="3968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2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31249" y="1949324"/>
            <a:ext cx="15547857" cy="26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理想とするコーチング（指導）を表す漢字を一字、中央に記しましょう。そのうえで、それを説明するキーワードを周りに書き込み、マインドマップを完成させましょう。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31249" y="8725233"/>
            <a:ext cx="15547857" cy="26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私は、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70072" y="9458657"/>
            <a:ext cx="15547857" cy="26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コーチングがしたい。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813230"/>
            <a:ext cx="16230600" cy="1906988"/>
            <a:chOff x="0" y="0"/>
            <a:chExt cx="4274726" cy="50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502252"/>
            </a:xfrm>
            <a:custGeom>
              <a:avLst/>
              <a:gdLst/>
              <a:ahLst/>
              <a:cxnLst/>
              <a:rect l="l" t="t" r="r" b="b"/>
              <a:pathLst>
                <a:path w="4274726" h="502252">
                  <a:moveTo>
                    <a:pt x="0" y="0"/>
                  </a:moveTo>
                  <a:lnTo>
                    <a:pt x="4274726" y="0"/>
                  </a:lnTo>
                  <a:lnTo>
                    <a:pt x="4274726" y="502252"/>
                  </a:lnTo>
                  <a:lnTo>
                    <a:pt x="0" y="502252"/>
                  </a:lnTo>
                  <a:close/>
                </a:path>
              </a:pathLst>
            </a:custGeom>
            <a:ln w="19050" cap="sq">
              <a:solidFill>
                <a:srgbClr val="A7A7A7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274726" cy="5689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2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31684" y="456880"/>
            <a:ext cx="8245856" cy="1625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91"/>
              </a:lnSpc>
            </a:pPr>
            <a:r>
              <a:rPr lang="en-US" sz="6707" dirty="0">
                <a:solidFill>
                  <a:srgbClr val="D1EFEE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WORK SHEET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4225043"/>
            <a:ext cx="16230600" cy="5608446"/>
            <a:chOff x="0" y="0"/>
            <a:chExt cx="4274726" cy="147712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74726" cy="1477122"/>
            </a:xfrm>
            <a:custGeom>
              <a:avLst/>
              <a:gdLst/>
              <a:ahLst/>
              <a:cxnLst/>
              <a:rect l="l" t="t" r="r" b="b"/>
              <a:pathLst>
                <a:path w="4274726" h="1477122">
                  <a:moveTo>
                    <a:pt x="0" y="0"/>
                  </a:moveTo>
                  <a:lnTo>
                    <a:pt x="4274726" y="0"/>
                  </a:lnTo>
                  <a:lnTo>
                    <a:pt x="4274726" y="1477122"/>
                  </a:lnTo>
                  <a:lnTo>
                    <a:pt x="0" y="1477122"/>
                  </a:lnTo>
                  <a:close/>
                </a:path>
              </a:pathLst>
            </a:custGeom>
            <a:ln w="19050" cap="sq">
              <a:solidFill>
                <a:srgbClr val="A7A7A7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4274726" cy="15437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2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31249" y="1949324"/>
            <a:ext cx="15547857" cy="26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日々行なっている練習を一つとりあげましょう。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31249" y="4418856"/>
            <a:ext cx="15547857" cy="26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取り上げた練習を、ゲームライクな練習（Game Sence）や自律支援行動に基づく練習になるように計画してみましょう。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813230"/>
            <a:ext cx="16230600" cy="4673380"/>
            <a:chOff x="0" y="0"/>
            <a:chExt cx="4274726" cy="12308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1230849"/>
            </a:xfrm>
            <a:custGeom>
              <a:avLst/>
              <a:gdLst/>
              <a:ahLst/>
              <a:cxnLst/>
              <a:rect l="l" t="t" r="r" b="b"/>
              <a:pathLst>
                <a:path w="4274726" h="1230849">
                  <a:moveTo>
                    <a:pt x="0" y="0"/>
                  </a:moveTo>
                  <a:lnTo>
                    <a:pt x="4274726" y="0"/>
                  </a:lnTo>
                  <a:lnTo>
                    <a:pt x="4274726" y="1230849"/>
                  </a:lnTo>
                  <a:lnTo>
                    <a:pt x="0" y="1230849"/>
                  </a:lnTo>
                  <a:close/>
                </a:path>
              </a:pathLst>
            </a:custGeom>
            <a:ln w="19050" cap="sq">
              <a:solidFill>
                <a:srgbClr val="A7A7A7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274726" cy="12975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2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31684" y="453510"/>
            <a:ext cx="8245856" cy="1625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91"/>
              </a:lnSpc>
            </a:pPr>
            <a:r>
              <a:rPr lang="en-US" sz="6707" dirty="0">
                <a:solidFill>
                  <a:srgbClr val="D1EFEE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WORK SHEET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6810460"/>
            <a:ext cx="16230600" cy="3023030"/>
            <a:chOff x="0" y="0"/>
            <a:chExt cx="4274726" cy="7961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74726" cy="796189"/>
            </a:xfrm>
            <a:custGeom>
              <a:avLst/>
              <a:gdLst/>
              <a:ahLst/>
              <a:cxnLst/>
              <a:rect l="l" t="t" r="r" b="b"/>
              <a:pathLst>
                <a:path w="4274726" h="796189">
                  <a:moveTo>
                    <a:pt x="0" y="0"/>
                  </a:moveTo>
                  <a:lnTo>
                    <a:pt x="4274726" y="0"/>
                  </a:lnTo>
                  <a:lnTo>
                    <a:pt x="4274726" y="796189"/>
                  </a:lnTo>
                  <a:lnTo>
                    <a:pt x="0" y="796189"/>
                  </a:lnTo>
                  <a:close/>
                </a:path>
              </a:pathLst>
            </a:custGeom>
            <a:ln w="19050" cap="sq">
              <a:solidFill>
                <a:srgbClr val="A7A7A7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4274726" cy="8628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2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31249" y="1949324"/>
            <a:ext cx="15547857" cy="26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なぜこのようなコーチングになってしまっているでしょうか？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31249" y="6953335"/>
            <a:ext cx="15547857" cy="26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このコーチは今後、どのようにすればいいでしょうか？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813230"/>
            <a:ext cx="16230600" cy="7771075"/>
            <a:chOff x="0" y="0"/>
            <a:chExt cx="4274726" cy="20467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046703"/>
            </a:xfrm>
            <a:custGeom>
              <a:avLst/>
              <a:gdLst/>
              <a:ahLst/>
              <a:cxnLst/>
              <a:rect l="l" t="t" r="r" b="b"/>
              <a:pathLst>
                <a:path w="4274726" h="2046703">
                  <a:moveTo>
                    <a:pt x="0" y="0"/>
                  </a:moveTo>
                  <a:lnTo>
                    <a:pt x="4274726" y="0"/>
                  </a:lnTo>
                  <a:lnTo>
                    <a:pt x="4274726" y="2046703"/>
                  </a:lnTo>
                  <a:lnTo>
                    <a:pt x="0" y="2046703"/>
                  </a:lnTo>
                  <a:close/>
                </a:path>
              </a:pathLst>
            </a:custGeom>
            <a:ln w="19050" cap="sq">
              <a:solidFill>
                <a:srgbClr val="A7A7A7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274726" cy="21133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2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31684" y="323531"/>
            <a:ext cx="8245856" cy="1625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91"/>
              </a:lnSpc>
            </a:pPr>
            <a:r>
              <a:rPr lang="en-US" sz="6707" dirty="0">
                <a:solidFill>
                  <a:srgbClr val="D1EFEE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WORK SHEET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31249" y="1949324"/>
            <a:ext cx="15547857" cy="26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それぞれの質問について、指導するという観点から考えると、メリットやデメリットはそれぞれ何が考えられるでしょうか。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31684" y="472317"/>
            <a:ext cx="8245856" cy="1625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91"/>
              </a:lnSpc>
            </a:pPr>
            <a:r>
              <a:rPr lang="en-US" sz="6707" dirty="0">
                <a:solidFill>
                  <a:srgbClr val="D1EFEE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WORK SHEET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2005303"/>
            <a:ext cx="5410505" cy="1096975"/>
            <a:chOff x="0" y="0"/>
            <a:chExt cx="1424989" cy="28891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24989" cy="288915"/>
            </a:xfrm>
            <a:custGeom>
              <a:avLst/>
              <a:gdLst/>
              <a:ahLst/>
              <a:cxnLst/>
              <a:rect l="l" t="t" r="r" b="b"/>
              <a:pathLst>
                <a:path w="1424989" h="288915">
                  <a:moveTo>
                    <a:pt x="72976" y="0"/>
                  </a:moveTo>
                  <a:lnTo>
                    <a:pt x="1352013" y="0"/>
                  </a:lnTo>
                  <a:cubicBezTo>
                    <a:pt x="1392316" y="0"/>
                    <a:pt x="1424989" y="32673"/>
                    <a:pt x="1424989" y="72976"/>
                  </a:cubicBezTo>
                  <a:lnTo>
                    <a:pt x="1424989" y="215939"/>
                  </a:lnTo>
                  <a:cubicBezTo>
                    <a:pt x="1424989" y="256243"/>
                    <a:pt x="1392316" y="288915"/>
                    <a:pt x="1352013" y="288915"/>
                  </a:cubicBezTo>
                  <a:lnTo>
                    <a:pt x="72976" y="288915"/>
                  </a:lnTo>
                  <a:cubicBezTo>
                    <a:pt x="53622" y="288915"/>
                    <a:pt x="35060" y="281227"/>
                    <a:pt x="21374" y="267541"/>
                  </a:cubicBezTo>
                  <a:cubicBezTo>
                    <a:pt x="7689" y="253855"/>
                    <a:pt x="0" y="235293"/>
                    <a:pt x="0" y="215939"/>
                  </a:cubicBezTo>
                  <a:lnTo>
                    <a:pt x="0" y="72976"/>
                  </a:lnTo>
                  <a:cubicBezTo>
                    <a:pt x="0" y="53622"/>
                    <a:pt x="7689" y="35060"/>
                    <a:pt x="21374" y="21374"/>
                  </a:cubicBezTo>
                  <a:cubicBezTo>
                    <a:pt x="35060" y="7689"/>
                    <a:pt x="53622" y="0"/>
                    <a:pt x="7297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424989" cy="3460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000000"/>
                  </a:solidFill>
                  <a:latin typeface="UD角ゴ_ラージ Bold"/>
                  <a:ea typeface="UD角ゴ_ラージ Bold"/>
                  <a:cs typeface="UD角ゴ_ラージ Bold"/>
                  <a:sym typeface="UD角ゴ_ラージ Bold"/>
                </a:rPr>
                <a:t>生徒が他の生徒よりも優れた力を発揮して結果を出した時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3518269"/>
            <a:ext cx="5410505" cy="1096975"/>
            <a:chOff x="0" y="0"/>
            <a:chExt cx="1424989" cy="28891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24989" cy="288915"/>
            </a:xfrm>
            <a:custGeom>
              <a:avLst/>
              <a:gdLst/>
              <a:ahLst/>
              <a:cxnLst/>
              <a:rect l="l" t="t" r="r" b="b"/>
              <a:pathLst>
                <a:path w="1424989" h="288915">
                  <a:moveTo>
                    <a:pt x="72976" y="0"/>
                  </a:moveTo>
                  <a:lnTo>
                    <a:pt x="1352013" y="0"/>
                  </a:lnTo>
                  <a:cubicBezTo>
                    <a:pt x="1392316" y="0"/>
                    <a:pt x="1424989" y="32673"/>
                    <a:pt x="1424989" y="72976"/>
                  </a:cubicBezTo>
                  <a:lnTo>
                    <a:pt x="1424989" y="215939"/>
                  </a:lnTo>
                  <a:cubicBezTo>
                    <a:pt x="1424989" y="256243"/>
                    <a:pt x="1392316" y="288915"/>
                    <a:pt x="1352013" y="288915"/>
                  </a:cubicBezTo>
                  <a:lnTo>
                    <a:pt x="72976" y="288915"/>
                  </a:lnTo>
                  <a:cubicBezTo>
                    <a:pt x="53622" y="288915"/>
                    <a:pt x="35060" y="281227"/>
                    <a:pt x="21374" y="267541"/>
                  </a:cubicBezTo>
                  <a:cubicBezTo>
                    <a:pt x="7689" y="253855"/>
                    <a:pt x="0" y="235293"/>
                    <a:pt x="0" y="215939"/>
                  </a:cubicBezTo>
                  <a:lnTo>
                    <a:pt x="0" y="72976"/>
                  </a:lnTo>
                  <a:cubicBezTo>
                    <a:pt x="0" y="53622"/>
                    <a:pt x="7689" y="35060"/>
                    <a:pt x="21374" y="21374"/>
                  </a:cubicBezTo>
                  <a:cubicBezTo>
                    <a:pt x="35060" y="7689"/>
                    <a:pt x="53622" y="0"/>
                    <a:pt x="7297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424989" cy="3460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000000"/>
                  </a:solidFill>
                  <a:latin typeface="UD角ゴ_ラージ Bold"/>
                  <a:ea typeface="UD角ゴ_ラージ Bold"/>
                  <a:cs typeface="UD角ゴ_ラージ Bold"/>
                  <a:sym typeface="UD角ゴ_ラージ Bold"/>
                </a:rPr>
                <a:t>生徒が自分で決めたことに主体的に取り組んでみたが、失敗した時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5034648"/>
            <a:ext cx="5410505" cy="1096975"/>
            <a:chOff x="0" y="0"/>
            <a:chExt cx="1424989" cy="28891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24989" cy="288915"/>
            </a:xfrm>
            <a:custGeom>
              <a:avLst/>
              <a:gdLst/>
              <a:ahLst/>
              <a:cxnLst/>
              <a:rect l="l" t="t" r="r" b="b"/>
              <a:pathLst>
                <a:path w="1424989" h="288915">
                  <a:moveTo>
                    <a:pt x="72976" y="0"/>
                  </a:moveTo>
                  <a:lnTo>
                    <a:pt x="1352013" y="0"/>
                  </a:lnTo>
                  <a:cubicBezTo>
                    <a:pt x="1392316" y="0"/>
                    <a:pt x="1424989" y="32673"/>
                    <a:pt x="1424989" y="72976"/>
                  </a:cubicBezTo>
                  <a:lnTo>
                    <a:pt x="1424989" y="215939"/>
                  </a:lnTo>
                  <a:cubicBezTo>
                    <a:pt x="1424989" y="256243"/>
                    <a:pt x="1392316" y="288915"/>
                    <a:pt x="1352013" y="288915"/>
                  </a:cubicBezTo>
                  <a:lnTo>
                    <a:pt x="72976" y="288915"/>
                  </a:lnTo>
                  <a:cubicBezTo>
                    <a:pt x="53622" y="288915"/>
                    <a:pt x="35060" y="281227"/>
                    <a:pt x="21374" y="267541"/>
                  </a:cubicBezTo>
                  <a:cubicBezTo>
                    <a:pt x="7689" y="253855"/>
                    <a:pt x="0" y="235293"/>
                    <a:pt x="0" y="215939"/>
                  </a:cubicBezTo>
                  <a:lnTo>
                    <a:pt x="0" y="72976"/>
                  </a:lnTo>
                  <a:cubicBezTo>
                    <a:pt x="0" y="53622"/>
                    <a:pt x="7689" y="35060"/>
                    <a:pt x="21374" y="21374"/>
                  </a:cubicBezTo>
                  <a:cubicBezTo>
                    <a:pt x="35060" y="7689"/>
                    <a:pt x="53622" y="0"/>
                    <a:pt x="7297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424989" cy="3460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000000"/>
                  </a:solidFill>
                  <a:latin typeface="UD角ゴ_ラージ Bold"/>
                  <a:ea typeface="UD角ゴ_ラージ Bold"/>
                  <a:cs typeface="UD角ゴ_ラージ Bold"/>
                  <a:sym typeface="UD角ゴ_ラージ Bold"/>
                </a:rPr>
                <a:t>その生徒がこれまで出来なかったことが出来た時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6551028"/>
            <a:ext cx="5410505" cy="1096975"/>
            <a:chOff x="0" y="0"/>
            <a:chExt cx="1424989" cy="28891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24989" cy="288915"/>
            </a:xfrm>
            <a:custGeom>
              <a:avLst/>
              <a:gdLst/>
              <a:ahLst/>
              <a:cxnLst/>
              <a:rect l="l" t="t" r="r" b="b"/>
              <a:pathLst>
                <a:path w="1424989" h="288915">
                  <a:moveTo>
                    <a:pt x="72976" y="0"/>
                  </a:moveTo>
                  <a:lnTo>
                    <a:pt x="1352013" y="0"/>
                  </a:lnTo>
                  <a:cubicBezTo>
                    <a:pt x="1392316" y="0"/>
                    <a:pt x="1424989" y="32673"/>
                    <a:pt x="1424989" y="72976"/>
                  </a:cubicBezTo>
                  <a:lnTo>
                    <a:pt x="1424989" y="215939"/>
                  </a:lnTo>
                  <a:cubicBezTo>
                    <a:pt x="1424989" y="256243"/>
                    <a:pt x="1392316" y="288915"/>
                    <a:pt x="1352013" y="288915"/>
                  </a:cubicBezTo>
                  <a:lnTo>
                    <a:pt x="72976" y="288915"/>
                  </a:lnTo>
                  <a:cubicBezTo>
                    <a:pt x="53622" y="288915"/>
                    <a:pt x="35060" y="281227"/>
                    <a:pt x="21374" y="267541"/>
                  </a:cubicBezTo>
                  <a:cubicBezTo>
                    <a:pt x="7689" y="253855"/>
                    <a:pt x="0" y="235293"/>
                    <a:pt x="0" y="215939"/>
                  </a:cubicBezTo>
                  <a:lnTo>
                    <a:pt x="0" y="72976"/>
                  </a:lnTo>
                  <a:cubicBezTo>
                    <a:pt x="0" y="53622"/>
                    <a:pt x="7689" y="35060"/>
                    <a:pt x="21374" y="21374"/>
                  </a:cubicBezTo>
                  <a:cubicBezTo>
                    <a:pt x="35060" y="7689"/>
                    <a:pt x="53622" y="0"/>
                    <a:pt x="7297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424989" cy="3460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000000"/>
                  </a:solidFill>
                  <a:latin typeface="UD角ゴ_ラージ Bold"/>
                  <a:ea typeface="UD角ゴ_ラージ Bold"/>
                  <a:cs typeface="UD角ゴ_ラージ Bold"/>
                  <a:sym typeface="UD角ゴ_ラージ Bold"/>
                </a:rPr>
                <a:t>かなり難しい事に生徒が挑戦したが</a:t>
              </a:r>
            </a:p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000000"/>
                  </a:solidFill>
                  <a:latin typeface="UD角ゴ_ラージ Bold"/>
                  <a:ea typeface="UD角ゴ_ラージ Bold"/>
                  <a:cs typeface="UD角ゴ_ラージ Bold"/>
                  <a:sym typeface="UD角ゴ_ラージ Bold"/>
                </a:rPr>
                <a:t>失敗した時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8067407"/>
            <a:ext cx="5410505" cy="1096975"/>
            <a:chOff x="0" y="0"/>
            <a:chExt cx="1424989" cy="2889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24989" cy="288915"/>
            </a:xfrm>
            <a:custGeom>
              <a:avLst/>
              <a:gdLst/>
              <a:ahLst/>
              <a:cxnLst/>
              <a:rect l="l" t="t" r="r" b="b"/>
              <a:pathLst>
                <a:path w="1424989" h="288915">
                  <a:moveTo>
                    <a:pt x="72976" y="0"/>
                  </a:moveTo>
                  <a:lnTo>
                    <a:pt x="1352013" y="0"/>
                  </a:lnTo>
                  <a:cubicBezTo>
                    <a:pt x="1392316" y="0"/>
                    <a:pt x="1424989" y="32673"/>
                    <a:pt x="1424989" y="72976"/>
                  </a:cubicBezTo>
                  <a:lnTo>
                    <a:pt x="1424989" y="215939"/>
                  </a:lnTo>
                  <a:cubicBezTo>
                    <a:pt x="1424989" y="256243"/>
                    <a:pt x="1392316" y="288915"/>
                    <a:pt x="1352013" y="288915"/>
                  </a:cubicBezTo>
                  <a:lnTo>
                    <a:pt x="72976" y="288915"/>
                  </a:lnTo>
                  <a:cubicBezTo>
                    <a:pt x="53622" y="288915"/>
                    <a:pt x="35060" y="281227"/>
                    <a:pt x="21374" y="267541"/>
                  </a:cubicBezTo>
                  <a:cubicBezTo>
                    <a:pt x="7689" y="253855"/>
                    <a:pt x="0" y="235293"/>
                    <a:pt x="0" y="215939"/>
                  </a:cubicBezTo>
                  <a:lnTo>
                    <a:pt x="0" y="72976"/>
                  </a:lnTo>
                  <a:cubicBezTo>
                    <a:pt x="0" y="53622"/>
                    <a:pt x="7689" y="35060"/>
                    <a:pt x="21374" y="21374"/>
                  </a:cubicBezTo>
                  <a:cubicBezTo>
                    <a:pt x="35060" y="7689"/>
                    <a:pt x="53622" y="0"/>
                    <a:pt x="72976" y="0"/>
                  </a:cubicBezTo>
                  <a:close/>
                </a:path>
              </a:pathLst>
            </a:custGeom>
            <a:solidFill>
              <a:srgbClr val="FFFFFF"/>
            </a:solidFill>
            <a:ln w="3810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1424989" cy="3460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000000"/>
                  </a:solidFill>
                  <a:latin typeface="UD角ゴ_ラージ Bold"/>
                  <a:ea typeface="UD角ゴ_ラージ Bold"/>
                  <a:cs typeface="UD角ゴ_ラージ Bold"/>
                  <a:sym typeface="UD角ゴ_ラージ Bold"/>
                </a:rPr>
                <a:t>生徒が何回も失敗を繰り返し、</a:t>
              </a:r>
            </a:p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000000"/>
                  </a:solidFill>
                  <a:latin typeface="UD角ゴ_ラージ Bold"/>
                  <a:ea typeface="UD角ゴ_ラージ Bold"/>
                  <a:cs typeface="UD角ゴ_ラージ Bold"/>
                  <a:sym typeface="UD角ゴ_ラージ Bold"/>
                </a:rPr>
                <a:t>自信を無くしそうな時</a:t>
              </a:r>
            </a:p>
          </p:txBody>
        </p:sp>
      </p:grpSp>
      <p:sp>
        <p:nvSpPr>
          <p:cNvPr id="18" name="AutoShape 18"/>
          <p:cNvSpPr/>
          <p:nvPr/>
        </p:nvSpPr>
        <p:spPr>
          <a:xfrm>
            <a:off x="6676237" y="3106393"/>
            <a:ext cx="11098479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AutoShape 19"/>
          <p:cNvSpPr/>
          <p:nvPr/>
        </p:nvSpPr>
        <p:spPr>
          <a:xfrm>
            <a:off x="6676237" y="4600308"/>
            <a:ext cx="11098479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AutoShape 20"/>
          <p:cNvSpPr/>
          <p:nvPr/>
        </p:nvSpPr>
        <p:spPr>
          <a:xfrm>
            <a:off x="6676237" y="6116687"/>
            <a:ext cx="11098479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1" name="AutoShape 21"/>
          <p:cNvSpPr/>
          <p:nvPr/>
        </p:nvSpPr>
        <p:spPr>
          <a:xfrm flipV="1">
            <a:off x="6676237" y="7614017"/>
            <a:ext cx="11098479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2" name="TextBox 22"/>
          <p:cNvSpPr txBox="1"/>
          <p:nvPr/>
        </p:nvSpPr>
        <p:spPr>
          <a:xfrm>
            <a:off x="6676237" y="1898623"/>
            <a:ext cx="1149906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1">
                <a:solidFill>
                  <a:srgbClr val="000000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rPr>
              <a:t>A.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676237" y="3392538"/>
            <a:ext cx="1149906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1">
                <a:solidFill>
                  <a:srgbClr val="000000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rPr>
              <a:t>A.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676237" y="4908917"/>
            <a:ext cx="1149906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1">
                <a:solidFill>
                  <a:srgbClr val="000000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rPr>
              <a:t>A.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676237" y="6387197"/>
            <a:ext cx="1149906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1">
                <a:solidFill>
                  <a:srgbClr val="000000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rPr>
              <a:t>A.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676237" y="7899767"/>
            <a:ext cx="1149906" cy="12268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80"/>
              </a:lnSpc>
            </a:pPr>
            <a:r>
              <a:rPr lang="en-US" sz="7200" b="1">
                <a:solidFill>
                  <a:srgbClr val="000000"/>
                </a:solidFill>
                <a:latin typeface="Noto Sans Regular Bold"/>
                <a:ea typeface="Noto Sans Regular Bold"/>
                <a:cs typeface="Noto Sans Regular Bold"/>
                <a:sym typeface="Noto Sans Regular Bold"/>
              </a:rPr>
              <a:t>A.</a:t>
            </a:r>
          </a:p>
        </p:txBody>
      </p:sp>
      <p:sp>
        <p:nvSpPr>
          <p:cNvPr id="27" name="AutoShape 27"/>
          <p:cNvSpPr/>
          <p:nvPr/>
        </p:nvSpPr>
        <p:spPr>
          <a:xfrm flipV="1">
            <a:off x="6676270" y="9117062"/>
            <a:ext cx="11098479" cy="1905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ja-JP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813230"/>
            <a:ext cx="16230600" cy="6530962"/>
            <a:chOff x="0" y="0"/>
            <a:chExt cx="4274726" cy="17200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1720089"/>
            </a:xfrm>
            <a:custGeom>
              <a:avLst/>
              <a:gdLst/>
              <a:ahLst/>
              <a:cxnLst/>
              <a:rect l="l" t="t" r="r" b="b"/>
              <a:pathLst>
                <a:path w="4274726" h="1720089">
                  <a:moveTo>
                    <a:pt x="0" y="0"/>
                  </a:moveTo>
                  <a:lnTo>
                    <a:pt x="4274726" y="0"/>
                  </a:lnTo>
                  <a:lnTo>
                    <a:pt x="4274726" y="1720089"/>
                  </a:lnTo>
                  <a:lnTo>
                    <a:pt x="0" y="1720089"/>
                  </a:lnTo>
                  <a:close/>
                </a:path>
              </a:pathLst>
            </a:custGeom>
            <a:ln w="19050" cap="sq">
              <a:solidFill>
                <a:srgbClr val="A7A7A7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66675"/>
              <a:ext cx="4274726" cy="17867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2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31684" y="389517"/>
            <a:ext cx="8245856" cy="1625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391"/>
              </a:lnSpc>
            </a:pPr>
            <a:r>
              <a:rPr lang="en-US" sz="6707" dirty="0">
                <a:solidFill>
                  <a:srgbClr val="D1EFEE"/>
                </a:solidFill>
                <a:latin typeface="たづがね角ゴシック Info Black"/>
                <a:ea typeface="たづがね角ゴシック Info Black"/>
                <a:cs typeface="たづがね角ゴシック Info Black"/>
                <a:sym typeface="たづがね角ゴシック Info Black"/>
              </a:rPr>
              <a:t>WORK SHEET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8579751"/>
            <a:ext cx="16230600" cy="1253738"/>
            <a:chOff x="0" y="0"/>
            <a:chExt cx="4274726" cy="33020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74726" cy="330203"/>
            </a:xfrm>
            <a:custGeom>
              <a:avLst/>
              <a:gdLst/>
              <a:ahLst/>
              <a:cxnLst/>
              <a:rect l="l" t="t" r="r" b="b"/>
              <a:pathLst>
                <a:path w="4274726" h="330203">
                  <a:moveTo>
                    <a:pt x="0" y="0"/>
                  </a:moveTo>
                  <a:lnTo>
                    <a:pt x="4274726" y="0"/>
                  </a:lnTo>
                  <a:lnTo>
                    <a:pt x="4274726" y="330203"/>
                  </a:lnTo>
                  <a:lnTo>
                    <a:pt x="0" y="330203"/>
                  </a:lnTo>
                  <a:close/>
                </a:path>
              </a:pathLst>
            </a:custGeom>
            <a:ln w="19050" cap="sq">
              <a:solidFill>
                <a:srgbClr val="A7A7A7"/>
              </a:solidFill>
              <a:prstDash val="solid"/>
              <a:miter/>
            </a:ln>
          </p:spPr>
          <p:txBody>
            <a:bodyPr/>
            <a:lstStyle/>
            <a:p>
              <a:endParaRPr lang="ja-JP" alt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4274726" cy="3968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62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231249" y="1949324"/>
            <a:ext cx="15547857" cy="26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理想とするコーチング（指導）を表す漢字を一字、中央に記しましょう。そのうえで、それを説明するキーワードを周りに書き込み、マインドマップを完成させましょう。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31249" y="8725233"/>
            <a:ext cx="15547857" cy="26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私は、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70072" y="9458657"/>
            <a:ext cx="15547857" cy="266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Century Gothic Paneuropean"/>
                <a:ea typeface="Century Gothic Paneuropean"/>
                <a:cs typeface="Century Gothic Paneuropean"/>
                <a:sym typeface="Century Gothic Paneuropean"/>
              </a:rPr>
              <a:t>コーチングがしたい。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100</Words>
  <Application>Microsoft Office PowerPoint</Application>
  <PresentationFormat>ユーザー設定</PresentationFormat>
  <Paragraphs>34</Paragraphs>
  <Slides>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7</vt:i4>
      </vt:variant>
    </vt:vector>
  </HeadingPairs>
  <TitlesOfParts>
    <vt:vector size="16" baseType="lpstr">
      <vt:lpstr>UD角ゴ_ラージ Bold Bold</vt:lpstr>
      <vt:lpstr>UD角ゴ_ラージ Bold</vt:lpstr>
      <vt:lpstr>UD角ゴ_ラージ（N仕様） Ultra-Bold</vt:lpstr>
      <vt:lpstr>Century Gothic Paneuropean</vt:lpstr>
      <vt:lpstr>Arial</vt:lpstr>
      <vt:lpstr>たづがね角ゴシック Info Black</vt:lpstr>
      <vt:lpstr>Calibri</vt:lpstr>
      <vt:lpstr>Noto Sans Regular Bold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5</cp:revision>
  <dcterms:created xsi:type="dcterms:W3CDTF">2006-08-16T00:00:00Z</dcterms:created>
  <dcterms:modified xsi:type="dcterms:W3CDTF">2026-10-02T06:54:31Z</dcterms:modified>
  <dc:identifier>DAHTclc3nYI</dc:identifier>
</cp:coreProperties>
</file>